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FF5050"/>
    <a:srgbClr val="FF9999"/>
    <a:srgbClr val="E7EE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66" d="100"/>
          <a:sy n="66" d="100"/>
        </p:scale>
        <p:origin x="-1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001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4465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314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9046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8442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7214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7022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2677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021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5676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741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ECDFD-E0F1-469D-B471-B53BBCDF6F45}" type="datetimeFigureOut">
              <a:rPr lang="it-IT" smtClean="0"/>
              <a:t>19/03/2025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40E03-6F49-4CED-933E-EF79D48E98C3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899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maps.app.goo.gl/o51xGEEezb3mDCcG7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451094" y="20680"/>
            <a:ext cx="10134600" cy="834496"/>
          </a:xfrm>
        </p:spPr>
        <p:txBody>
          <a:bodyPr>
            <a:normAutofit/>
          </a:bodyPr>
          <a:lstStyle/>
          <a:p>
            <a:pPr algn="l"/>
            <a:r>
              <a:rPr lang="it-IT" sz="4000" b="1" dirty="0">
                <a:solidFill>
                  <a:schemeClr val="accent1"/>
                </a:solidFill>
                <a:latin typeface="Sans Serif"/>
                <a:cs typeface="Arial" panose="020B0604020202020204" pitchFamily="34" charset="0"/>
              </a:rPr>
              <a:t>COME RAGGIUNGERE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451094" y="1676250"/>
            <a:ext cx="11350409" cy="2779743"/>
          </a:xfrm>
        </p:spPr>
        <p:txBody>
          <a:bodyPr>
            <a:noAutofit/>
          </a:bodyPr>
          <a:lstStyle/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it-IT" sz="1050" b="1" dirty="0">
              <a:latin typeface="Sans Serif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DA </a:t>
            </a:r>
            <a:r>
              <a:rPr lang="it-IT" sz="1050" b="1" dirty="0">
                <a:solidFill>
                  <a:schemeClr val="accent1"/>
                </a:solidFill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SORRENTO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: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Segui le indicazioni per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Massa Lubrense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. 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Da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piazza Vescovado 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prendi via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IV Novembre 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e procedi in direzione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Nerano-Termini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. 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Continua su via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Nastro d’Oro 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fino 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Marciano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e superata la stupenda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(!) chiesa di S. Andrea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, dopo circa 100 metri, nello slargo, gira 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sinistra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e prendi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via Caselle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. Prosegui su via Caselle per circa 450 metri fino al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civico 10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, sulla destra, dove troverai l’insegna di «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Villa Solaria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».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Se viaggi in motorino/moto 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prendi la strada privata fino a raggiungere il parcheggio della villa infondo alla strada.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Se viaggi in auto 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fermati nei pressi dell’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insegna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, fai scendere i tuoi passeggeri che attenderanno l’arrivo della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navetta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all’inizio della strada privata e prosegui per pochi metri su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via Caselle 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fino a trovare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parcheggio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a lato della stessa.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Parcheggiata l’auto un’altra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navetta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ti verrà a recuperare e ti porterà in villa.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it-IT" sz="1050" dirty="0">
              <a:latin typeface="Sans Serif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DA </a:t>
            </a:r>
            <a:r>
              <a:rPr lang="it-IT" sz="1050" b="1" dirty="0">
                <a:solidFill>
                  <a:schemeClr val="accent1"/>
                </a:solidFill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SANT’AGATA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: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Prendi via </a:t>
            </a:r>
            <a:r>
              <a:rPr lang="it-IT" sz="1050" b="1" dirty="0" err="1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Reola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in direzione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Massa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Lubrense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e prosegui per 3,50 km fino all’incrocio tra via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Massa Turro 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e via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Padre Rocco 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(bivio di S. Maria).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Svolta a sinistra in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direzione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Marciano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, supera la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piazzetta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di Santa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Maria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, mantieni la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sinistra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al bivio per Santa Maria Annunziata e prendi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via Caselle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, supera il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Ponte dell’Annunziata 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e dopo il ponte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parcheggia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lungo via Caselle nel tratto compreso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tra il ponte e l’inizio della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strada privata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di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villa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Solaria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al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civico 10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Attendi l’arrivo della </a:t>
            </a:r>
            <a:r>
              <a:rPr lang="it-IT" sz="105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navetta</a:t>
            </a:r>
            <a:r>
              <a:rPr lang="it-IT" sz="1050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 ti verrà a recuperare e ti porterà in villa. 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endParaRPr lang="it-IT" sz="1050" b="1" dirty="0">
              <a:latin typeface="Sans Serif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it-IT" sz="1050" b="1" dirty="0">
              <a:latin typeface="Sans Serif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943" y="49614"/>
            <a:ext cx="1236003" cy="927002"/>
          </a:xfrm>
          <a:prstGeom prst="rect">
            <a:avLst/>
          </a:prstGeom>
        </p:spPr>
      </p:pic>
      <p:sp>
        <p:nvSpPr>
          <p:cNvPr id="6" name="Sottotitolo 2"/>
          <p:cNvSpPr txBox="1">
            <a:spLocks/>
          </p:cNvSpPr>
          <p:nvPr/>
        </p:nvSpPr>
        <p:spPr>
          <a:xfrm>
            <a:off x="423484" y="948829"/>
            <a:ext cx="11350409" cy="635748"/>
          </a:xfrm>
          <a:prstGeom prst="rect">
            <a:avLst/>
          </a:prstGeom>
          <a:solidFill>
            <a:schemeClr val="bg1">
              <a:alpha val="18000"/>
            </a:schemeClr>
          </a:solidFill>
          <a:ln w="19050" cmpd="sng">
            <a:noFill/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015921"/>
                      <a:gd name="connsiteY0" fmla="*/ 0 h 646651"/>
                      <a:gd name="connsiteX1" fmla="*/ 11015921 w 11015921"/>
                      <a:gd name="connsiteY1" fmla="*/ 0 h 646651"/>
                      <a:gd name="connsiteX2" fmla="*/ 11015921 w 11015921"/>
                      <a:gd name="connsiteY2" fmla="*/ 646651 h 646651"/>
                      <a:gd name="connsiteX3" fmla="*/ 0 w 11015921"/>
                      <a:gd name="connsiteY3" fmla="*/ 646651 h 646651"/>
                      <a:gd name="connsiteX4" fmla="*/ 0 w 11015921"/>
                      <a:gd name="connsiteY4" fmla="*/ 0 h 646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015921" h="646651" fill="none" extrusionOk="0">
                        <a:moveTo>
                          <a:pt x="0" y="0"/>
                        </a:moveTo>
                        <a:cubicBezTo>
                          <a:pt x="3090576" y="-49533"/>
                          <a:pt x="7164629" y="-14809"/>
                          <a:pt x="11015921" y="0"/>
                        </a:cubicBezTo>
                        <a:cubicBezTo>
                          <a:pt x="11002457" y="107188"/>
                          <a:pt x="11062677" y="521035"/>
                          <a:pt x="11015921" y="646651"/>
                        </a:cubicBezTo>
                        <a:cubicBezTo>
                          <a:pt x="8834284" y="598420"/>
                          <a:pt x="3135058" y="731106"/>
                          <a:pt x="0" y="646651"/>
                        </a:cubicBezTo>
                        <a:cubicBezTo>
                          <a:pt x="-50831" y="324348"/>
                          <a:pt x="-16187" y="83991"/>
                          <a:pt x="0" y="0"/>
                        </a:cubicBezTo>
                        <a:close/>
                      </a:path>
                      <a:path w="11015921" h="646651" stroke="0" extrusionOk="0">
                        <a:moveTo>
                          <a:pt x="0" y="0"/>
                        </a:moveTo>
                        <a:cubicBezTo>
                          <a:pt x="1652315" y="118645"/>
                          <a:pt x="8243398" y="116012"/>
                          <a:pt x="11015921" y="0"/>
                        </a:cubicBezTo>
                        <a:cubicBezTo>
                          <a:pt x="10966279" y="139138"/>
                          <a:pt x="10981066" y="510705"/>
                          <a:pt x="11015921" y="646651"/>
                        </a:cubicBezTo>
                        <a:cubicBezTo>
                          <a:pt x="8338892" y="781251"/>
                          <a:pt x="3451978" y="489455"/>
                          <a:pt x="0" y="646651"/>
                        </a:cubicBezTo>
                        <a:cubicBezTo>
                          <a:pt x="39471" y="469755"/>
                          <a:pt x="50464" y="20021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it-IT" sz="1300" dirty="0">
                <a:latin typeface="Sans Serif"/>
                <a:cs typeface="Alef" panose="00000500000000000000" pitchFamily="2" charset="-79"/>
              </a:rPr>
              <a:t>Cari Amici, all’evento saremo in molti e per poter raggiungere la villa nel minor tempo possibile ed iniziare i festeggiamenti, </a:t>
            </a:r>
            <a:r>
              <a:rPr lang="it-IT" sz="1300" b="1" dirty="0">
                <a:latin typeface="Sans Serif"/>
                <a:cs typeface="Alef" panose="00000500000000000000" pitchFamily="2" charset="-79"/>
              </a:rPr>
              <a:t>vi chiediamo cortesemente d</a:t>
            </a:r>
            <a:r>
              <a:rPr lang="it-IT" sz="1300" dirty="0">
                <a:latin typeface="Sans Serif"/>
                <a:cs typeface="Alef" panose="00000500000000000000" pitchFamily="2" charset="-79"/>
              </a:rPr>
              <a:t>i </a:t>
            </a:r>
            <a:r>
              <a:rPr lang="it-IT" sz="1300" b="1" dirty="0">
                <a:latin typeface="Sans Serif"/>
                <a:cs typeface="Alef" panose="00000500000000000000" pitchFamily="2" charset="-79"/>
              </a:rPr>
              <a:t>leggere le seguenti indicazioni e di rispettarle fedelmente</a:t>
            </a:r>
            <a:r>
              <a:rPr lang="it-IT" sz="1300" dirty="0">
                <a:latin typeface="Sans Serif"/>
                <a:cs typeface="Alef" panose="00000500000000000000" pitchFamily="2" charset="-79"/>
              </a:rPr>
              <a:t>. </a:t>
            </a:r>
            <a:r>
              <a:rPr lang="it-IT" sz="1300" u="sng" dirty="0">
                <a:latin typeface="Sans Serif"/>
                <a:cs typeface="Alef" panose="00000500000000000000" pitchFamily="2" charset="-79"/>
              </a:rPr>
              <a:t>Solo chi viaggerà sulle </a:t>
            </a:r>
            <a:r>
              <a:rPr lang="it-IT" sz="1300" b="1" u="sng" dirty="0">
                <a:latin typeface="Sans Serif"/>
                <a:cs typeface="Alef" panose="00000500000000000000" pitchFamily="2" charset="-79"/>
              </a:rPr>
              <a:t>due ruote </a:t>
            </a:r>
            <a:r>
              <a:rPr lang="it-IT" sz="1300" u="sng" dirty="0">
                <a:latin typeface="Sans Serif"/>
                <a:cs typeface="Alef" panose="00000500000000000000" pitchFamily="2" charset="-79"/>
              </a:rPr>
              <a:t>potrà raggiungere direttamente la villa, seguendo le indicazioni su Google Maps e parcheggiare in loco</a:t>
            </a:r>
            <a:r>
              <a:rPr lang="it-IT" sz="1300" dirty="0">
                <a:latin typeface="Sans Serif"/>
                <a:cs typeface="Alef" panose="00000500000000000000" pitchFamily="2" charset="-79"/>
              </a:rPr>
              <a:t>.  </a:t>
            </a:r>
            <a:r>
              <a:rPr lang="it-IT" sz="1300" u="sng" dirty="0">
                <a:latin typeface="Sans Serif"/>
                <a:cs typeface="Alef" panose="00000500000000000000" pitchFamily="2" charset="-79"/>
              </a:rPr>
              <a:t>Chi viaggerà </a:t>
            </a:r>
            <a:r>
              <a:rPr lang="it-IT" sz="1300" b="1" u="sng" dirty="0">
                <a:latin typeface="Sans Serif"/>
                <a:cs typeface="Alef" panose="00000500000000000000" pitchFamily="2" charset="-79"/>
              </a:rPr>
              <a:t>in auto </a:t>
            </a:r>
            <a:r>
              <a:rPr lang="it-IT" sz="1300" u="sng" dirty="0">
                <a:latin typeface="Sans Serif"/>
                <a:cs typeface="Alef" panose="00000500000000000000" pitchFamily="2" charset="-79"/>
              </a:rPr>
              <a:t>dovrà necessariamente attenersi alle indicazioni che seguono</a:t>
            </a:r>
            <a:r>
              <a:rPr lang="it-IT" sz="1300" dirty="0">
                <a:latin typeface="Sans Serif"/>
                <a:cs typeface="Alef" panose="00000500000000000000" pitchFamily="2" charset="-79"/>
              </a:rPr>
              <a:t>. </a:t>
            </a:r>
            <a:r>
              <a:rPr lang="it-IT" sz="1300" b="1" dirty="0">
                <a:latin typeface="Sans Serif"/>
                <a:cs typeface="Alef" panose="00000500000000000000" pitchFamily="2" charset="-79"/>
              </a:rPr>
              <a:t>Grazie!</a:t>
            </a:r>
            <a:endParaRPr lang="it-IT" sz="1300" b="1" dirty="0"/>
          </a:p>
          <a:p>
            <a:pPr algn="just"/>
            <a:r>
              <a:rPr lang="it-IT" sz="1300" dirty="0">
                <a:latin typeface="Sans Serif"/>
                <a:cs typeface="Alef" panose="00000500000000000000" pitchFamily="2" charset="-79"/>
              </a:rPr>
              <a:t> </a:t>
            </a:r>
          </a:p>
          <a:p>
            <a:pPr algn="just"/>
            <a:endParaRPr lang="it-IT" sz="1300" dirty="0">
              <a:latin typeface="Sans Serif"/>
              <a:cs typeface="Alef" panose="00000500000000000000" pitchFamily="2" charset="-79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879" y="4846679"/>
            <a:ext cx="2388712" cy="1722967"/>
          </a:xfrm>
          <a:prstGeom prst="rect">
            <a:avLst/>
          </a:prstGeom>
        </p:spPr>
      </p:pic>
      <p:sp>
        <p:nvSpPr>
          <p:cNvPr id="8" name="Figura a mano libera 7"/>
          <p:cNvSpPr/>
          <p:nvPr/>
        </p:nvSpPr>
        <p:spPr>
          <a:xfrm>
            <a:off x="1238493" y="5418180"/>
            <a:ext cx="1617134" cy="1168400"/>
          </a:xfrm>
          <a:custGeom>
            <a:avLst/>
            <a:gdLst>
              <a:gd name="connsiteX0" fmla="*/ 63500 w 1617134"/>
              <a:gd name="connsiteY0" fmla="*/ 0 h 1168400"/>
              <a:gd name="connsiteX1" fmla="*/ 0 w 1617134"/>
              <a:gd name="connsiteY1" fmla="*/ 33867 h 1168400"/>
              <a:gd name="connsiteX2" fmla="*/ 825500 w 1617134"/>
              <a:gd name="connsiteY2" fmla="*/ 1168400 h 1168400"/>
              <a:gd name="connsiteX3" fmla="*/ 1617134 w 1617134"/>
              <a:gd name="connsiteY3" fmla="*/ 1147233 h 1168400"/>
              <a:gd name="connsiteX4" fmla="*/ 258234 w 1617134"/>
              <a:gd name="connsiteY4" fmla="*/ 156633 h 1168400"/>
              <a:gd name="connsiteX5" fmla="*/ 63500 w 1617134"/>
              <a:gd name="connsiteY5" fmla="*/ 0 h 116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7134" h="1168400">
                <a:moveTo>
                  <a:pt x="63500" y="0"/>
                </a:moveTo>
                <a:lnTo>
                  <a:pt x="0" y="33867"/>
                </a:lnTo>
                <a:lnTo>
                  <a:pt x="825500" y="1168400"/>
                </a:lnTo>
                <a:lnTo>
                  <a:pt x="1617134" y="1147233"/>
                </a:lnTo>
                <a:lnTo>
                  <a:pt x="258234" y="156633"/>
                </a:lnTo>
                <a:lnTo>
                  <a:pt x="63500" y="0"/>
                </a:lnTo>
                <a:close/>
              </a:path>
            </a:pathLst>
          </a:cu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  <a:latin typeface="Sans Serif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0113" y="4846679"/>
            <a:ext cx="2871333" cy="1726493"/>
          </a:xfrm>
          <a:prstGeom prst="rect">
            <a:avLst/>
          </a:prstGeom>
        </p:spPr>
      </p:pic>
      <p:sp>
        <p:nvSpPr>
          <p:cNvPr id="10" name="Figura a mano libera 9"/>
          <p:cNvSpPr/>
          <p:nvPr/>
        </p:nvSpPr>
        <p:spPr>
          <a:xfrm>
            <a:off x="3565579" y="5796110"/>
            <a:ext cx="2372673" cy="777890"/>
          </a:xfrm>
          <a:custGeom>
            <a:avLst/>
            <a:gdLst>
              <a:gd name="connsiteX0" fmla="*/ 2286000 w 2372673"/>
              <a:gd name="connsiteY0" fmla="*/ 777890 h 777890"/>
              <a:gd name="connsiteX1" fmla="*/ 1629452 w 2372673"/>
              <a:gd name="connsiteY1" fmla="*/ 626213 h 777890"/>
              <a:gd name="connsiteX2" fmla="*/ 455033 w 2372673"/>
              <a:gd name="connsiteY2" fmla="*/ 140844 h 777890"/>
              <a:gd name="connsiteX3" fmla="*/ 171179 w 2372673"/>
              <a:gd name="connsiteY3" fmla="*/ 34670 h 777890"/>
              <a:gd name="connsiteX4" fmla="*/ 62838 w 2372673"/>
              <a:gd name="connsiteY4" fmla="*/ 13001 h 777890"/>
              <a:gd name="connsiteX5" fmla="*/ 0 w 2372673"/>
              <a:gd name="connsiteY5" fmla="*/ 8668 h 777890"/>
              <a:gd name="connsiteX6" fmla="*/ 52004 w 2372673"/>
              <a:gd name="connsiteY6" fmla="*/ 0 h 777890"/>
              <a:gd name="connsiteX7" fmla="*/ 153844 w 2372673"/>
              <a:gd name="connsiteY7" fmla="*/ 6501 h 777890"/>
              <a:gd name="connsiteX8" fmla="*/ 634880 w 2372673"/>
              <a:gd name="connsiteY8" fmla="*/ 119176 h 777890"/>
              <a:gd name="connsiteX9" fmla="*/ 1317429 w 2372673"/>
              <a:gd name="connsiteY9" fmla="*/ 292522 h 777890"/>
              <a:gd name="connsiteX10" fmla="*/ 2372673 w 2372673"/>
              <a:gd name="connsiteY10" fmla="*/ 554707 h 777890"/>
              <a:gd name="connsiteX11" fmla="*/ 2348838 w 2372673"/>
              <a:gd name="connsiteY11" fmla="*/ 769223 h 777890"/>
              <a:gd name="connsiteX12" fmla="*/ 2286000 w 2372673"/>
              <a:gd name="connsiteY12" fmla="*/ 777890 h 777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2673" h="777890">
                <a:moveTo>
                  <a:pt x="2286000" y="777890"/>
                </a:moveTo>
                <a:lnTo>
                  <a:pt x="1629452" y="626213"/>
                </a:lnTo>
                <a:lnTo>
                  <a:pt x="455033" y="140844"/>
                </a:lnTo>
                <a:lnTo>
                  <a:pt x="171179" y="34670"/>
                </a:lnTo>
                <a:lnTo>
                  <a:pt x="62838" y="13001"/>
                </a:lnTo>
                <a:lnTo>
                  <a:pt x="0" y="8668"/>
                </a:lnTo>
                <a:lnTo>
                  <a:pt x="52004" y="0"/>
                </a:lnTo>
                <a:lnTo>
                  <a:pt x="153844" y="6501"/>
                </a:lnTo>
                <a:lnTo>
                  <a:pt x="634880" y="119176"/>
                </a:lnTo>
                <a:lnTo>
                  <a:pt x="1317429" y="292522"/>
                </a:lnTo>
                <a:lnTo>
                  <a:pt x="2372673" y="554707"/>
                </a:lnTo>
                <a:lnTo>
                  <a:pt x="2348838" y="769223"/>
                </a:lnTo>
                <a:lnTo>
                  <a:pt x="2286000" y="777890"/>
                </a:lnTo>
                <a:close/>
              </a:path>
            </a:pathLst>
          </a:cu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  <a:latin typeface="Sans Serif"/>
            </a:endParaRP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2535" y="4846678"/>
            <a:ext cx="2948849" cy="1735881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3225" y="4846677"/>
            <a:ext cx="2531535" cy="1733337"/>
          </a:xfrm>
          <a:prstGeom prst="rect">
            <a:avLst/>
          </a:prstGeom>
        </p:spPr>
      </p:pic>
      <p:sp>
        <p:nvSpPr>
          <p:cNvPr id="13" name="Figura a mano libera 12"/>
          <p:cNvSpPr/>
          <p:nvPr/>
        </p:nvSpPr>
        <p:spPr>
          <a:xfrm>
            <a:off x="6866586" y="5721388"/>
            <a:ext cx="952606" cy="866006"/>
          </a:xfrm>
          <a:custGeom>
            <a:avLst/>
            <a:gdLst>
              <a:gd name="connsiteX0" fmla="*/ 606204 w 952606"/>
              <a:gd name="connsiteY0" fmla="*/ 855817 h 866006"/>
              <a:gd name="connsiteX1" fmla="*/ 402438 w 952606"/>
              <a:gd name="connsiteY1" fmla="*/ 348949 h 866006"/>
              <a:gd name="connsiteX2" fmla="*/ 300555 w 952606"/>
              <a:gd name="connsiteY2" fmla="*/ 150278 h 866006"/>
              <a:gd name="connsiteX3" fmla="*/ 211407 w 952606"/>
              <a:gd name="connsiteY3" fmla="*/ 99336 h 866006"/>
              <a:gd name="connsiteX4" fmla="*/ 56036 w 952606"/>
              <a:gd name="connsiteY4" fmla="*/ 50942 h 866006"/>
              <a:gd name="connsiteX5" fmla="*/ 2547 w 952606"/>
              <a:gd name="connsiteY5" fmla="*/ 20377 h 866006"/>
              <a:gd name="connsiteX6" fmla="*/ 0 w 952606"/>
              <a:gd name="connsiteY6" fmla="*/ 0 h 866006"/>
              <a:gd name="connsiteX7" fmla="*/ 127354 w 952606"/>
              <a:gd name="connsiteY7" fmla="*/ 25471 h 866006"/>
              <a:gd name="connsiteX8" fmla="*/ 234331 w 952606"/>
              <a:gd name="connsiteY8" fmla="*/ 71318 h 866006"/>
              <a:gd name="connsiteX9" fmla="*/ 336214 w 952606"/>
              <a:gd name="connsiteY9" fmla="*/ 101883 h 866006"/>
              <a:gd name="connsiteX10" fmla="*/ 438097 w 952606"/>
              <a:gd name="connsiteY10" fmla="*/ 193578 h 866006"/>
              <a:gd name="connsiteX11" fmla="*/ 669881 w 952606"/>
              <a:gd name="connsiteY11" fmla="*/ 509415 h 866006"/>
              <a:gd name="connsiteX12" fmla="*/ 952606 w 952606"/>
              <a:gd name="connsiteY12" fmla="*/ 866006 h 866006"/>
              <a:gd name="connsiteX13" fmla="*/ 606204 w 952606"/>
              <a:gd name="connsiteY13" fmla="*/ 855817 h 866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52606" h="866006">
                <a:moveTo>
                  <a:pt x="606204" y="855817"/>
                </a:moveTo>
                <a:lnTo>
                  <a:pt x="402438" y="348949"/>
                </a:lnTo>
                <a:lnTo>
                  <a:pt x="300555" y="150278"/>
                </a:lnTo>
                <a:lnTo>
                  <a:pt x="211407" y="99336"/>
                </a:lnTo>
                <a:lnTo>
                  <a:pt x="56036" y="50942"/>
                </a:lnTo>
                <a:lnTo>
                  <a:pt x="2547" y="20377"/>
                </a:lnTo>
                <a:lnTo>
                  <a:pt x="0" y="0"/>
                </a:lnTo>
                <a:lnTo>
                  <a:pt x="127354" y="25471"/>
                </a:lnTo>
                <a:lnTo>
                  <a:pt x="234331" y="71318"/>
                </a:lnTo>
                <a:lnTo>
                  <a:pt x="336214" y="101883"/>
                </a:lnTo>
                <a:lnTo>
                  <a:pt x="438097" y="193578"/>
                </a:lnTo>
                <a:lnTo>
                  <a:pt x="669881" y="509415"/>
                </a:lnTo>
                <a:lnTo>
                  <a:pt x="952606" y="866006"/>
                </a:lnTo>
                <a:lnTo>
                  <a:pt x="606204" y="855817"/>
                </a:lnTo>
                <a:close/>
              </a:path>
            </a:pathLst>
          </a:cu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  <a:latin typeface="Sans Serif"/>
            </a:endParaRPr>
          </a:p>
        </p:txBody>
      </p:sp>
      <p:sp>
        <p:nvSpPr>
          <p:cNvPr id="14" name="Figura a mano libera 13"/>
          <p:cNvSpPr/>
          <p:nvPr/>
        </p:nvSpPr>
        <p:spPr>
          <a:xfrm>
            <a:off x="9698934" y="5774877"/>
            <a:ext cx="909306" cy="280178"/>
          </a:xfrm>
          <a:custGeom>
            <a:avLst/>
            <a:gdLst>
              <a:gd name="connsiteX0" fmla="*/ 0 w 909306"/>
              <a:gd name="connsiteY0" fmla="*/ 244519 h 280178"/>
              <a:gd name="connsiteX1" fmla="*/ 445738 w 909306"/>
              <a:gd name="connsiteY1" fmla="*/ 147730 h 280178"/>
              <a:gd name="connsiteX2" fmla="*/ 720822 w 909306"/>
              <a:gd name="connsiteY2" fmla="*/ 68771 h 280178"/>
              <a:gd name="connsiteX3" fmla="*/ 845629 w 909306"/>
              <a:gd name="connsiteY3" fmla="*/ 33112 h 280178"/>
              <a:gd name="connsiteX4" fmla="*/ 858364 w 909306"/>
              <a:gd name="connsiteY4" fmla="*/ 0 h 280178"/>
              <a:gd name="connsiteX5" fmla="*/ 909306 w 909306"/>
              <a:gd name="connsiteY5" fmla="*/ 15282 h 280178"/>
              <a:gd name="connsiteX6" fmla="*/ 868552 w 909306"/>
              <a:gd name="connsiteY6" fmla="*/ 53488 h 280178"/>
              <a:gd name="connsiteX7" fmla="*/ 743746 w 909306"/>
              <a:gd name="connsiteY7" fmla="*/ 122259 h 280178"/>
              <a:gd name="connsiteX8" fmla="*/ 466115 w 909306"/>
              <a:gd name="connsiteY8" fmla="*/ 188483 h 280178"/>
              <a:gd name="connsiteX9" fmla="*/ 229237 w 909306"/>
              <a:gd name="connsiteY9" fmla="*/ 264895 h 280178"/>
              <a:gd name="connsiteX10" fmla="*/ 96789 w 909306"/>
              <a:gd name="connsiteY10" fmla="*/ 280178 h 280178"/>
              <a:gd name="connsiteX11" fmla="*/ 0 w 909306"/>
              <a:gd name="connsiteY11" fmla="*/ 244519 h 280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9306" h="280178">
                <a:moveTo>
                  <a:pt x="0" y="244519"/>
                </a:moveTo>
                <a:lnTo>
                  <a:pt x="445738" y="147730"/>
                </a:lnTo>
                <a:lnTo>
                  <a:pt x="720822" y="68771"/>
                </a:lnTo>
                <a:lnTo>
                  <a:pt x="845629" y="33112"/>
                </a:lnTo>
                <a:lnTo>
                  <a:pt x="858364" y="0"/>
                </a:lnTo>
                <a:lnTo>
                  <a:pt x="909306" y="15282"/>
                </a:lnTo>
                <a:lnTo>
                  <a:pt x="868552" y="53488"/>
                </a:lnTo>
                <a:lnTo>
                  <a:pt x="743746" y="122259"/>
                </a:lnTo>
                <a:lnTo>
                  <a:pt x="466115" y="188483"/>
                </a:lnTo>
                <a:lnTo>
                  <a:pt x="229237" y="264895"/>
                </a:lnTo>
                <a:lnTo>
                  <a:pt x="96789" y="280178"/>
                </a:lnTo>
                <a:lnTo>
                  <a:pt x="0" y="244519"/>
                </a:lnTo>
                <a:close/>
              </a:path>
            </a:pathLst>
          </a:custGeom>
          <a:solidFill>
            <a:srgbClr val="C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  <a:latin typeface="Sans Serif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82D5A3-6D60-5598-0318-C287D8AB88BA}"/>
              </a:ext>
            </a:extLst>
          </p:cNvPr>
          <p:cNvSpPr txBox="1"/>
          <p:nvPr/>
        </p:nvSpPr>
        <p:spPr>
          <a:xfrm>
            <a:off x="423484" y="1609578"/>
            <a:ext cx="87997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it-IT" sz="1200" b="1" dirty="0">
                <a:latin typeface="Sans Serif"/>
                <a:cs typeface="Alef" panose="00000500000000000000" pitchFamily="2" charset="-79"/>
              </a:rPr>
              <a:t>Indirizzo</a:t>
            </a:r>
            <a:r>
              <a:rPr lang="it-IT" sz="1200" dirty="0">
                <a:latin typeface="Sans Serif"/>
                <a:cs typeface="Alef" panose="00000500000000000000" pitchFamily="2" charset="-79"/>
              </a:rPr>
              <a:t>: Via Caselle n. 10, Massa Lubrense (Na) </a:t>
            </a:r>
            <a:r>
              <a:rPr lang="it-IT" sz="1200" dirty="0">
                <a:solidFill>
                  <a:schemeClr val="accent1"/>
                </a:solidFill>
                <a:latin typeface="Sans Serif"/>
                <a:cs typeface="Alef" panose="00000500000000000000" pitchFamily="2" charset="-79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https://maps.app.goo.gl/o51xGEEezb3mDCcG7</a:t>
            </a:r>
            <a:r>
              <a:rPr lang="it-IT" sz="1200" dirty="0">
                <a:solidFill>
                  <a:schemeClr val="accent1"/>
                </a:solidFill>
                <a:latin typeface="Sans Serif"/>
                <a:cs typeface="Alef" panose="00000500000000000000" pitchFamily="2" charset="-79"/>
              </a:rPr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235CFE1-A678-DA90-060F-BA3FDF21F419}"/>
              </a:ext>
            </a:extLst>
          </p:cNvPr>
          <p:cNvSpPr txBox="1"/>
          <p:nvPr/>
        </p:nvSpPr>
        <p:spPr>
          <a:xfrm>
            <a:off x="4596248" y="4549455"/>
            <a:ext cx="2684008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300" b="1" dirty="0">
                <a:latin typeface="Sans Serif"/>
                <a:ea typeface="Sans Serif Collection" panose="020B0502040504020204" pitchFamily="34" charset="0"/>
                <a:cs typeface="Sans Serif Collection" panose="020B0502040504020204" pitchFamily="34" charset="0"/>
              </a:rPr>
              <a:t>Dove parcheggiare lungo via Caselle</a:t>
            </a:r>
            <a:endParaRPr lang="it-IT" sz="1300" b="1" dirty="0"/>
          </a:p>
        </p:txBody>
      </p:sp>
    </p:spTree>
    <p:extLst>
      <p:ext uri="{BB962C8B-B14F-4D97-AF65-F5344CB8AC3E}">
        <p14:creationId xmlns:p14="http://schemas.microsoft.com/office/powerpoint/2010/main" val="32510520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1302</TotalTime>
  <Words>365</Words>
  <Application>Microsoft Office PowerPoint</Application>
  <PresentationFormat>Widescreen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Sans Serif</vt:lpstr>
      <vt:lpstr>Tema di Office</vt:lpstr>
      <vt:lpstr>COME RAGGIUNGERE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COME RAGGIUNGERCI</dc:title>
  <dc:creator>Stefano</dc:creator>
  <cp:lastModifiedBy>Quaglietta, Rita</cp:lastModifiedBy>
  <cp:revision>15</cp:revision>
  <dcterms:created xsi:type="dcterms:W3CDTF">2025-03-11T21:19:15Z</dcterms:created>
  <dcterms:modified xsi:type="dcterms:W3CDTF">2025-03-20T18:15:43Z</dcterms:modified>
</cp:coreProperties>
</file>

<file path=docProps/thumbnail.jpeg>
</file>